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</p:sldIdLst>
  <p:sldSz cx="10080625" cy="10080625"/>
  <p:notesSz cx="6858000" cy="9144000"/>
  <p:defaultTextStyle>
    <a:defPPr>
      <a:defRPr lang="ru-RU"/>
    </a:defPPr>
    <a:lvl1pPr marL="0" algn="l" defTabSz="129031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45155" algn="l" defTabSz="129031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90310" algn="l" defTabSz="129031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35465" algn="l" defTabSz="129031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80620" algn="l" defTabSz="129031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225775" algn="l" defTabSz="129031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70930" algn="l" defTabSz="129031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516084" algn="l" defTabSz="129031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61239" algn="l" defTabSz="129031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61" autoAdjust="0"/>
  </p:normalViewPr>
  <p:slideViewPr>
    <p:cSldViewPr>
      <p:cViewPr>
        <p:scale>
          <a:sx n="50" d="100"/>
          <a:sy n="50" d="100"/>
        </p:scale>
        <p:origin x="-1506" y="-648"/>
      </p:cViewPr>
      <p:guideLst>
        <p:guide orient="horz" pos="3175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3131529"/>
            <a:ext cx="8568531" cy="216080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5712354"/>
            <a:ext cx="7056438" cy="25761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5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0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354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80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2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70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16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61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453" y="403694"/>
            <a:ext cx="2268141" cy="8601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4031" y="403694"/>
            <a:ext cx="6636411" cy="8601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6477737"/>
            <a:ext cx="8568531" cy="2002124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4272600"/>
            <a:ext cx="8568531" cy="2205135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515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9031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3546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806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257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7093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1608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612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4031" y="2352148"/>
            <a:ext cx="4452276" cy="665274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318" y="2352148"/>
            <a:ext cx="4452276" cy="665274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2256474"/>
            <a:ext cx="4454027" cy="940392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5155" indent="0">
              <a:buNone/>
              <a:defRPr sz="2800" b="1"/>
            </a:lvl2pPr>
            <a:lvl3pPr marL="1290310" indent="0">
              <a:buNone/>
              <a:defRPr sz="2500" b="1"/>
            </a:lvl3pPr>
            <a:lvl4pPr marL="1935465" indent="0">
              <a:buNone/>
              <a:defRPr sz="2300" b="1"/>
            </a:lvl4pPr>
            <a:lvl5pPr marL="2580620" indent="0">
              <a:buNone/>
              <a:defRPr sz="2300" b="1"/>
            </a:lvl5pPr>
            <a:lvl6pPr marL="3225775" indent="0">
              <a:buNone/>
              <a:defRPr sz="2300" b="1"/>
            </a:lvl6pPr>
            <a:lvl7pPr marL="3870930" indent="0">
              <a:buNone/>
              <a:defRPr sz="2300" b="1"/>
            </a:lvl7pPr>
            <a:lvl8pPr marL="4516084" indent="0">
              <a:buNone/>
              <a:defRPr sz="2300" b="1"/>
            </a:lvl8pPr>
            <a:lvl9pPr marL="5161239" indent="0">
              <a:buNone/>
              <a:defRPr sz="2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031" y="3196864"/>
            <a:ext cx="4454027" cy="5808028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19" y="2256474"/>
            <a:ext cx="4455776" cy="940392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5155" indent="0">
              <a:buNone/>
              <a:defRPr sz="2800" b="1"/>
            </a:lvl2pPr>
            <a:lvl3pPr marL="1290310" indent="0">
              <a:buNone/>
              <a:defRPr sz="2500" b="1"/>
            </a:lvl3pPr>
            <a:lvl4pPr marL="1935465" indent="0">
              <a:buNone/>
              <a:defRPr sz="2300" b="1"/>
            </a:lvl4pPr>
            <a:lvl5pPr marL="2580620" indent="0">
              <a:buNone/>
              <a:defRPr sz="2300" b="1"/>
            </a:lvl5pPr>
            <a:lvl6pPr marL="3225775" indent="0">
              <a:buNone/>
              <a:defRPr sz="2300" b="1"/>
            </a:lvl6pPr>
            <a:lvl7pPr marL="3870930" indent="0">
              <a:buNone/>
              <a:defRPr sz="2300" b="1"/>
            </a:lvl7pPr>
            <a:lvl8pPr marL="4516084" indent="0">
              <a:buNone/>
              <a:defRPr sz="2300" b="1"/>
            </a:lvl8pPr>
            <a:lvl9pPr marL="5161239" indent="0">
              <a:buNone/>
              <a:defRPr sz="2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0819" y="3196864"/>
            <a:ext cx="4455776" cy="5808028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3" y="401357"/>
            <a:ext cx="3316456" cy="170810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245" y="401360"/>
            <a:ext cx="5635349" cy="8603535"/>
          </a:xfrm>
        </p:spPr>
        <p:txBody>
          <a:bodyPr/>
          <a:lstStyle>
            <a:lvl1pPr>
              <a:defRPr sz="45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3" y="2109467"/>
            <a:ext cx="3316456" cy="6895428"/>
          </a:xfrm>
        </p:spPr>
        <p:txBody>
          <a:bodyPr/>
          <a:lstStyle>
            <a:lvl1pPr marL="0" indent="0">
              <a:buNone/>
              <a:defRPr sz="2000"/>
            </a:lvl1pPr>
            <a:lvl2pPr marL="645155" indent="0">
              <a:buNone/>
              <a:defRPr sz="1700"/>
            </a:lvl2pPr>
            <a:lvl3pPr marL="1290310" indent="0">
              <a:buNone/>
              <a:defRPr sz="1400"/>
            </a:lvl3pPr>
            <a:lvl4pPr marL="1935465" indent="0">
              <a:buNone/>
              <a:defRPr sz="1300"/>
            </a:lvl4pPr>
            <a:lvl5pPr marL="2580620" indent="0">
              <a:buNone/>
              <a:defRPr sz="1300"/>
            </a:lvl5pPr>
            <a:lvl6pPr marL="3225775" indent="0">
              <a:buNone/>
              <a:defRPr sz="1300"/>
            </a:lvl6pPr>
            <a:lvl7pPr marL="3870930" indent="0">
              <a:buNone/>
              <a:defRPr sz="1300"/>
            </a:lvl7pPr>
            <a:lvl8pPr marL="4516084" indent="0">
              <a:buNone/>
              <a:defRPr sz="1300"/>
            </a:lvl8pPr>
            <a:lvl9pPr marL="5161239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7056438"/>
            <a:ext cx="6048375" cy="83305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900722"/>
            <a:ext cx="6048375" cy="6048375"/>
          </a:xfrm>
        </p:spPr>
        <p:txBody>
          <a:bodyPr/>
          <a:lstStyle>
            <a:lvl1pPr marL="0" indent="0">
              <a:buNone/>
              <a:defRPr sz="4500"/>
            </a:lvl1pPr>
            <a:lvl2pPr marL="645155" indent="0">
              <a:buNone/>
              <a:defRPr sz="4000"/>
            </a:lvl2pPr>
            <a:lvl3pPr marL="1290310" indent="0">
              <a:buNone/>
              <a:defRPr sz="3400"/>
            </a:lvl3pPr>
            <a:lvl4pPr marL="1935465" indent="0">
              <a:buNone/>
              <a:defRPr sz="2800"/>
            </a:lvl4pPr>
            <a:lvl5pPr marL="2580620" indent="0">
              <a:buNone/>
              <a:defRPr sz="2800"/>
            </a:lvl5pPr>
            <a:lvl6pPr marL="3225775" indent="0">
              <a:buNone/>
              <a:defRPr sz="2800"/>
            </a:lvl6pPr>
            <a:lvl7pPr marL="3870930" indent="0">
              <a:buNone/>
              <a:defRPr sz="2800"/>
            </a:lvl7pPr>
            <a:lvl8pPr marL="4516084" indent="0">
              <a:buNone/>
              <a:defRPr sz="2800"/>
            </a:lvl8pPr>
            <a:lvl9pPr marL="5161239" indent="0">
              <a:buNone/>
              <a:defRPr sz="28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7889490"/>
            <a:ext cx="6048375" cy="1183074"/>
          </a:xfrm>
        </p:spPr>
        <p:txBody>
          <a:bodyPr/>
          <a:lstStyle>
            <a:lvl1pPr marL="0" indent="0">
              <a:buNone/>
              <a:defRPr sz="2000"/>
            </a:lvl1pPr>
            <a:lvl2pPr marL="645155" indent="0">
              <a:buNone/>
              <a:defRPr sz="1700"/>
            </a:lvl2pPr>
            <a:lvl3pPr marL="1290310" indent="0">
              <a:buNone/>
              <a:defRPr sz="1400"/>
            </a:lvl3pPr>
            <a:lvl4pPr marL="1935465" indent="0">
              <a:buNone/>
              <a:defRPr sz="1300"/>
            </a:lvl4pPr>
            <a:lvl5pPr marL="2580620" indent="0">
              <a:buNone/>
              <a:defRPr sz="1300"/>
            </a:lvl5pPr>
            <a:lvl6pPr marL="3225775" indent="0">
              <a:buNone/>
              <a:defRPr sz="1300"/>
            </a:lvl6pPr>
            <a:lvl7pPr marL="3870930" indent="0">
              <a:buNone/>
              <a:defRPr sz="1300"/>
            </a:lvl7pPr>
            <a:lvl8pPr marL="4516084" indent="0">
              <a:buNone/>
              <a:defRPr sz="1300"/>
            </a:lvl8pPr>
            <a:lvl9pPr marL="5161239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403693"/>
            <a:ext cx="9072563" cy="1680104"/>
          </a:xfrm>
          <a:prstGeom prst="rect">
            <a:avLst/>
          </a:prstGeom>
        </p:spPr>
        <p:txBody>
          <a:bodyPr vert="horz" lIns="129031" tIns="64515" rIns="129031" bIns="6451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2352148"/>
            <a:ext cx="9072563" cy="6652746"/>
          </a:xfrm>
          <a:prstGeom prst="rect">
            <a:avLst/>
          </a:prstGeom>
        </p:spPr>
        <p:txBody>
          <a:bodyPr vert="horz" lIns="129031" tIns="64515" rIns="129031" bIns="6451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04031" y="9343247"/>
            <a:ext cx="2352146" cy="536700"/>
          </a:xfrm>
          <a:prstGeom prst="rect">
            <a:avLst/>
          </a:prstGeom>
        </p:spPr>
        <p:txBody>
          <a:bodyPr vert="horz" lIns="129031" tIns="64515" rIns="129031" bIns="64515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44214" y="9343247"/>
            <a:ext cx="3192198" cy="536700"/>
          </a:xfrm>
          <a:prstGeom prst="rect">
            <a:avLst/>
          </a:prstGeom>
        </p:spPr>
        <p:txBody>
          <a:bodyPr vert="horz" lIns="129031" tIns="64515" rIns="129031" bIns="64515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224448" y="9343247"/>
            <a:ext cx="2352146" cy="536700"/>
          </a:xfrm>
          <a:prstGeom prst="rect">
            <a:avLst/>
          </a:prstGeom>
        </p:spPr>
        <p:txBody>
          <a:bodyPr vert="horz" lIns="129031" tIns="64515" rIns="129031" bIns="64515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90310" rtl="0" eaLnBrk="1" latinLnBrk="0" hangingPunct="1"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3866" indent="-483866" algn="l" defTabSz="1290310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8377" indent="-403222" algn="l" defTabSz="129031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12887" indent="-322577" algn="l" defTabSz="129031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58042" indent="-322577" algn="l" defTabSz="12903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03197" indent="-322577" algn="l" defTabSz="129031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48352" indent="-322577" algn="l" defTabSz="129031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93507" indent="-322577" algn="l" defTabSz="129031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38662" indent="-322577" algn="l" defTabSz="129031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83817" indent="-322577" algn="l" defTabSz="129031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9031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5155" algn="l" defTabSz="129031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90310" algn="l" defTabSz="129031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35465" algn="l" defTabSz="129031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80620" algn="l" defTabSz="129031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25775" algn="l" defTabSz="129031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70930" algn="l" defTabSz="129031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516084" algn="l" defTabSz="129031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61239" algn="l" defTabSz="129031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0080625" cy="1008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191420" y="719832"/>
            <a:ext cx="6527600" cy="153575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28575" cmpd="dbl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effectLst>
                  <a:glow rad="101600">
                    <a:schemeClr val="bg1"/>
                  </a:glow>
                </a:effectLst>
              </a:rPr>
              <a:t>Что особенного в громких криках синицы </a:t>
            </a:r>
            <a:r>
              <a:rPr lang="ru-RU" sz="4000" b="1" dirty="0" err="1" smtClean="0">
                <a:solidFill>
                  <a:srgbClr val="002060"/>
                </a:solidFill>
                <a:effectLst>
                  <a:glow rad="101600">
                    <a:schemeClr val="bg1"/>
                  </a:glow>
                </a:effectLst>
              </a:rPr>
              <a:t>московки</a:t>
            </a:r>
            <a:r>
              <a:rPr lang="ru-RU" sz="4000" b="1" dirty="0" smtClean="0">
                <a:solidFill>
                  <a:srgbClr val="002060"/>
                </a:solidFill>
                <a:effectLst>
                  <a:glow rad="101600">
                    <a:schemeClr val="bg1"/>
                  </a:glow>
                </a:effectLst>
              </a:rPr>
              <a:t>?</a:t>
            </a:r>
            <a:endParaRPr lang="ru-RU" sz="4000" b="1" dirty="0">
              <a:solidFill>
                <a:srgbClr val="002060"/>
              </a:solidFill>
              <a:effectLst>
                <a:glow rad="101600">
                  <a:schemeClr val="bg1"/>
                </a:glo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2" y="359792"/>
            <a:ext cx="2554287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359792" y="3744168"/>
            <a:ext cx="9335912" cy="153575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38100" cmpd="dbl">
            <a:solidFill>
              <a:srgbClr val="FFFF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 smtClean="0">
                <a:solidFill>
                  <a:schemeClr val="tx1"/>
                </a:solidFill>
                <a:effectLst/>
              </a:rPr>
              <a:t>А. Крик находится в ультразвуковом диапазоне и не слышен человеческому  уху.</a:t>
            </a:r>
            <a:endParaRPr lang="ru-RU" sz="36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9792" y="5616376"/>
            <a:ext cx="9335912" cy="153575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38100" cmpd="dbl">
            <a:solidFill>
              <a:srgbClr val="FFFF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 smtClean="0">
                <a:solidFill>
                  <a:schemeClr val="tx1"/>
                </a:solidFill>
                <a:effectLst/>
              </a:rPr>
              <a:t>Б. Он похож на кваканье лягушки.</a:t>
            </a:r>
            <a:endParaRPr lang="ru-RU" sz="36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59494" y="7488584"/>
            <a:ext cx="9335912" cy="153575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38100" cmpd="dbl">
            <a:solidFill>
              <a:srgbClr val="FFFF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 smtClean="0">
                <a:solidFill>
                  <a:schemeClr val="tx1"/>
                </a:solidFill>
                <a:effectLst/>
              </a:rPr>
              <a:t>В. Он несёт в себе очень много информации, в том числе для других птиц.</a:t>
            </a:r>
            <a:endParaRPr lang="ru-RU" sz="3600" b="1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4787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" r="5141"/>
          <a:stretch/>
        </p:blipFill>
        <p:spPr bwMode="auto">
          <a:xfrm>
            <a:off x="-14450" y="-1"/>
            <a:ext cx="10080625" cy="1008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30894" y="5400352"/>
            <a:ext cx="9389938" cy="4464496"/>
          </a:xfrm>
          <a:prstGeom prst="roundRect">
            <a:avLst/>
          </a:prstGeom>
          <a:solidFill>
            <a:schemeClr val="bg1">
              <a:alpha val="50000"/>
            </a:schemeClr>
          </a:solidFill>
          <a:ln w="28575" cmpd="dbl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>
                  <a:glow rad="101600">
                    <a:schemeClr val="bg1"/>
                  </a:glow>
                </a:effectLst>
              </a:rPr>
              <a:t>Правильный ответ Б:</a:t>
            </a:r>
          </a:p>
          <a:p>
            <a:r>
              <a:rPr lang="ru-RU" sz="3600" b="1" dirty="0" smtClean="0">
                <a:solidFill>
                  <a:srgbClr val="002060"/>
                </a:solidFill>
                <a:effectLst>
                  <a:glow rad="101600">
                    <a:schemeClr val="bg1"/>
                  </a:glow>
                </a:effectLst>
              </a:rPr>
              <a:t>Афалины общаются между собой с помощью особых свистящих сигналов. При этом у детёнышей дельфинов есть свой особенный индивидуальный сигнал. Именно под таким «именем» его запоминают окружающие и в последствии будут звать его этим сигналом.</a:t>
            </a:r>
            <a:endParaRPr lang="ru-RU" sz="3600" b="1" dirty="0">
              <a:solidFill>
                <a:srgbClr val="002060"/>
              </a:solidFill>
              <a:effectLst>
                <a:glow rad="101600">
                  <a:schemeClr val="bg1"/>
                </a:glo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2" y="359792"/>
            <a:ext cx="2554287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" t="525" r="20032" b="7809"/>
          <a:stretch/>
        </p:blipFill>
        <p:spPr bwMode="auto">
          <a:xfrm>
            <a:off x="5073873" y="575816"/>
            <a:ext cx="4200896" cy="4200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121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9" r="9019"/>
          <a:stretch/>
        </p:blipFill>
        <p:spPr bwMode="auto">
          <a:xfrm>
            <a:off x="0" y="-1"/>
            <a:ext cx="10080625" cy="1008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30894" y="6336456"/>
            <a:ext cx="9389938" cy="3384376"/>
          </a:xfrm>
          <a:prstGeom prst="roundRect">
            <a:avLst/>
          </a:prstGeom>
          <a:solidFill>
            <a:schemeClr val="bg1">
              <a:alpha val="50000"/>
            </a:schemeClr>
          </a:solidFill>
          <a:ln w="28575" cmpd="dbl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>
                  <a:glow rad="101600">
                    <a:schemeClr val="bg1"/>
                  </a:glow>
                </a:effectLst>
              </a:rPr>
              <a:t>Правильный ответ В:</a:t>
            </a:r>
          </a:p>
          <a:p>
            <a:r>
              <a:rPr lang="ru-RU" sz="3600" b="1" dirty="0" smtClean="0">
                <a:solidFill>
                  <a:srgbClr val="002060"/>
                </a:solidFill>
                <a:effectLst>
                  <a:glow rad="101600">
                    <a:schemeClr val="bg1"/>
                  </a:glow>
                </a:effectLst>
              </a:rPr>
              <a:t>Если </a:t>
            </a:r>
            <a:r>
              <a:rPr lang="ru-RU" sz="3600" b="1" dirty="0" err="1" smtClean="0">
                <a:solidFill>
                  <a:srgbClr val="002060"/>
                </a:solidFill>
                <a:effectLst>
                  <a:glow rad="101600">
                    <a:schemeClr val="bg1"/>
                  </a:glow>
                </a:effectLst>
              </a:rPr>
              <a:t>московка</a:t>
            </a:r>
            <a:r>
              <a:rPr lang="ru-RU" sz="3600" b="1" dirty="0" smtClean="0">
                <a:solidFill>
                  <a:srgbClr val="002060"/>
                </a:solidFill>
                <a:effectLst>
                  <a:glow rad="101600">
                    <a:schemeClr val="bg1"/>
                  </a:glow>
                </a:effectLst>
              </a:rPr>
              <a:t> завидела врага, она издаёт крик, который содержит в себе не только сигнал об опасности, но и описательную информацию. Например, насколько велик и опасен враг.</a:t>
            </a:r>
            <a:endParaRPr lang="ru-RU" sz="3600" b="1" dirty="0">
              <a:solidFill>
                <a:srgbClr val="002060"/>
              </a:solidFill>
              <a:effectLst>
                <a:glow rad="101600">
                  <a:schemeClr val="bg1"/>
                </a:glo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2" y="359792"/>
            <a:ext cx="2554287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3" r="15487"/>
          <a:stretch/>
        </p:blipFill>
        <p:spPr bwMode="auto">
          <a:xfrm>
            <a:off x="5047977" y="647824"/>
            <a:ext cx="4104456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931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" y="-1"/>
            <a:ext cx="10077450" cy="1008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024088" y="359793"/>
            <a:ext cx="6840760" cy="2560636"/>
          </a:xfrm>
          <a:prstGeom prst="roundRect">
            <a:avLst/>
          </a:prstGeom>
          <a:solidFill>
            <a:schemeClr val="bg1">
              <a:alpha val="50000"/>
            </a:schemeClr>
          </a:solidFill>
          <a:ln w="28575" cmpd="dbl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800" b="1" dirty="0" smtClean="0">
                <a:solidFill>
                  <a:srgbClr val="002060"/>
                </a:solidFill>
                <a:effectLst>
                  <a:glow rad="101600">
                    <a:schemeClr val="bg1"/>
                  </a:glow>
                </a:effectLst>
              </a:rPr>
              <a:t>В чём особенность кормления львов и тигров в зоопарке южноафриканского города Претории?</a:t>
            </a:r>
            <a:endParaRPr lang="ru-RU" sz="3800" b="1" dirty="0">
              <a:solidFill>
                <a:srgbClr val="002060"/>
              </a:solidFill>
              <a:effectLst>
                <a:glow rad="101600">
                  <a:schemeClr val="bg1"/>
                </a:glo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2" y="359792"/>
            <a:ext cx="2554287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359792" y="3744168"/>
            <a:ext cx="9335912" cy="153575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38100" cmpd="dbl">
            <a:solidFill>
              <a:srgbClr val="FFFF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 smtClean="0">
                <a:solidFill>
                  <a:schemeClr val="tx1"/>
                </a:solidFill>
                <a:effectLst/>
              </a:rPr>
              <a:t>А. Травоядные самки заходят к хищникам на обед.</a:t>
            </a:r>
            <a:endParaRPr lang="ru-RU" sz="36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9792" y="5616376"/>
            <a:ext cx="9335912" cy="153575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38100" cmpd="dbl">
            <a:solidFill>
              <a:srgbClr val="FFFF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 smtClean="0">
                <a:solidFill>
                  <a:schemeClr val="tx1"/>
                </a:solidFill>
                <a:effectLst/>
              </a:rPr>
              <a:t>Б. Корм закидывают в вольеры с помощью катапульты.</a:t>
            </a:r>
            <a:endParaRPr lang="ru-RU" sz="36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59494" y="7488584"/>
            <a:ext cx="9335912" cy="153575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38100" cmpd="dbl">
            <a:solidFill>
              <a:srgbClr val="FFFF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 smtClean="0">
                <a:solidFill>
                  <a:schemeClr val="tx1"/>
                </a:solidFill>
                <a:effectLst/>
              </a:rPr>
              <a:t>В. Еду прячут снаружи, среди посетителей, и пускают зверей на её поиски.</a:t>
            </a:r>
            <a:endParaRPr lang="ru-RU" sz="3600" b="1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7354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3" r="10921"/>
          <a:stretch/>
        </p:blipFill>
        <p:spPr bwMode="auto">
          <a:xfrm>
            <a:off x="-1" y="-6401"/>
            <a:ext cx="10087025" cy="1008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8" r="17052"/>
          <a:stretch/>
        </p:blipFill>
        <p:spPr bwMode="auto">
          <a:xfrm>
            <a:off x="4764766" y="647824"/>
            <a:ext cx="4824289" cy="48242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30894" y="6336456"/>
            <a:ext cx="9389938" cy="3384376"/>
          </a:xfrm>
          <a:prstGeom prst="roundRect">
            <a:avLst/>
          </a:prstGeom>
          <a:solidFill>
            <a:schemeClr val="bg1">
              <a:alpha val="50000"/>
            </a:schemeClr>
          </a:solidFill>
          <a:ln w="28575" cmpd="dbl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>
                  <a:glow rad="101600">
                    <a:schemeClr val="bg1"/>
                  </a:glow>
                </a:effectLst>
              </a:rPr>
              <a:t>Правильный ответ Б:</a:t>
            </a:r>
          </a:p>
          <a:p>
            <a:r>
              <a:rPr lang="ru-RU" sz="3600" b="1" dirty="0" smtClean="0">
                <a:solidFill>
                  <a:srgbClr val="002060"/>
                </a:solidFill>
                <a:effectLst>
                  <a:glow rad="101600">
                    <a:schemeClr val="bg1"/>
                  </a:glow>
                </a:effectLst>
              </a:rPr>
              <a:t>Действительно, корм закидывают в вольер зоопарка Претории особой катапультой, для того чтобы сделать процесс кормления более зрелищными.</a:t>
            </a:r>
            <a:endParaRPr lang="ru-RU" sz="3600" b="1" dirty="0">
              <a:solidFill>
                <a:srgbClr val="002060"/>
              </a:solidFill>
              <a:effectLst>
                <a:glow rad="101600">
                  <a:schemeClr val="bg1"/>
                </a:glo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2" y="359792"/>
            <a:ext cx="2554287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479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"/>
            <a:ext cx="10077450" cy="1007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024088" y="359793"/>
            <a:ext cx="6840760" cy="2560636"/>
          </a:xfrm>
          <a:prstGeom prst="roundRect">
            <a:avLst/>
          </a:prstGeom>
          <a:solidFill>
            <a:schemeClr val="bg1">
              <a:alpha val="50000"/>
            </a:schemeClr>
          </a:solidFill>
          <a:ln w="28575" cmpd="dbl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800" b="1" dirty="0" smtClean="0">
                <a:solidFill>
                  <a:srgbClr val="002060"/>
                </a:solidFill>
                <a:effectLst>
                  <a:glow rad="101600">
                    <a:schemeClr val="bg1"/>
                  </a:glow>
                </a:effectLst>
              </a:rPr>
              <a:t>В чём польза для будущих мышат, если их беременная мама активно двигается и много бегает?</a:t>
            </a:r>
            <a:endParaRPr lang="ru-RU" sz="3800" b="1" dirty="0">
              <a:solidFill>
                <a:srgbClr val="002060"/>
              </a:solidFill>
              <a:effectLst>
                <a:glow rad="101600">
                  <a:schemeClr val="bg1"/>
                </a:glo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2" y="359792"/>
            <a:ext cx="2554287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359792" y="3744168"/>
            <a:ext cx="9335912" cy="153575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38100" cmpd="dbl">
            <a:solidFill>
              <a:srgbClr val="FFFF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 smtClean="0">
                <a:solidFill>
                  <a:schemeClr val="tx1"/>
                </a:solidFill>
                <a:effectLst/>
              </a:rPr>
              <a:t>А. В результате мышата рождаются умнее, чем у менее активных мышек.</a:t>
            </a:r>
            <a:endParaRPr lang="ru-RU" sz="36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9792" y="5616376"/>
            <a:ext cx="9335912" cy="153575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38100" cmpd="dbl">
            <a:solidFill>
              <a:srgbClr val="FFFF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 smtClean="0">
                <a:solidFill>
                  <a:schemeClr val="tx1"/>
                </a:solidFill>
                <a:effectLst/>
              </a:rPr>
              <a:t>Б. Мышата появляются на свет с накаченными мышцами.</a:t>
            </a:r>
            <a:endParaRPr lang="ru-RU" sz="36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59494" y="7488584"/>
            <a:ext cx="9335912" cy="153575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38100" cmpd="dbl">
            <a:solidFill>
              <a:srgbClr val="FFFF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 smtClean="0">
                <a:solidFill>
                  <a:schemeClr val="tx1"/>
                </a:solidFill>
                <a:effectLst/>
              </a:rPr>
              <a:t>В. Шерсть у новорождённых мышат гораздо гуще в случае активности беременной мышки.</a:t>
            </a:r>
            <a:endParaRPr lang="ru-RU" sz="3600" b="1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4935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4638"/>
            <a:ext cx="10080625" cy="1008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30894" y="5904408"/>
            <a:ext cx="9389938" cy="3960440"/>
          </a:xfrm>
          <a:prstGeom prst="roundRect">
            <a:avLst/>
          </a:prstGeom>
          <a:solidFill>
            <a:schemeClr val="bg1">
              <a:alpha val="50000"/>
            </a:schemeClr>
          </a:solidFill>
          <a:ln w="28575" cmpd="dbl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>
                  <a:glow rad="101600">
                    <a:schemeClr val="bg1"/>
                  </a:glow>
                </a:effectLst>
              </a:rPr>
              <a:t>Правильный ответ А:</a:t>
            </a:r>
          </a:p>
          <a:p>
            <a:r>
              <a:rPr lang="ru-RU" sz="3600" b="1" dirty="0" smtClean="0">
                <a:solidFill>
                  <a:srgbClr val="002060"/>
                </a:solidFill>
                <a:effectLst>
                  <a:glow rad="101600">
                    <a:schemeClr val="bg1"/>
                  </a:glow>
                </a:effectLst>
              </a:rPr>
              <a:t>По исследованиям учёных, у мышат, чьи мамы тренировались на беговой дорожке во время беременности, лучше развивались нейронные связи в мозге. И такие мышата гораздо лучше других обучались различным навыкам.</a:t>
            </a:r>
            <a:endParaRPr lang="ru-RU" sz="3600" b="1" dirty="0">
              <a:solidFill>
                <a:srgbClr val="002060"/>
              </a:solidFill>
              <a:effectLst>
                <a:glow rad="101600">
                  <a:schemeClr val="bg1"/>
                </a:glo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2" y="359792"/>
            <a:ext cx="2554287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0" b="5200"/>
          <a:stretch/>
        </p:blipFill>
        <p:spPr bwMode="auto">
          <a:xfrm>
            <a:off x="5910832" y="367878"/>
            <a:ext cx="3810000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473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9" t="28" r="16981" b="-28"/>
          <a:stretch/>
        </p:blipFill>
        <p:spPr bwMode="auto">
          <a:xfrm>
            <a:off x="0" y="-26964"/>
            <a:ext cx="10098113" cy="1009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024088" y="791840"/>
            <a:ext cx="6840760" cy="1800200"/>
          </a:xfrm>
          <a:prstGeom prst="roundRect">
            <a:avLst/>
          </a:prstGeom>
          <a:solidFill>
            <a:schemeClr val="bg1">
              <a:alpha val="50000"/>
            </a:schemeClr>
          </a:solidFill>
          <a:ln w="28575" cmpd="dbl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800" b="1" dirty="0" smtClean="0">
                <a:solidFill>
                  <a:srgbClr val="002060"/>
                </a:solidFill>
                <a:effectLst>
                  <a:glow rad="101600">
                    <a:schemeClr val="bg1"/>
                  </a:glow>
                </a:effectLst>
              </a:rPr>
              <a:t>Что делает золотистый хомячок в случае стресса?</a:t>
            </a:r>
            <a:endParaRPr lang="ru-RU" sz="3800" b="1" dirty="0">
              <a:solidFill>
                <a:srgbClr val="002060"/>
              </a:solidFill>
              <a:effectLst>
                <a:glow rad="101600">
                  <a:schemeClr val="bg1"/>
                </a:glo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2" y="359792"/>
            <a:ext cx="2554287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359792" y="3744168"/>
            <a:ext cx="9335912" cy="153575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38100" cmpd="dbl">
            <a:solidFill>
              <a:srgbClr val="FFFF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 smtClean="0">
                <a:solidFill>
                  <a:schemeClr val="tx1"/>
                </a:solidFill>
                <a:effectLst/>
              </a:rPr>
              <a:t>А. Активно ест и набирает вес.</a:t>
            </a:r>
            <a:endParaRPr lang="ru-RU" sz="36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9792" y="5616376"/>
            <a:ext cx="9335912" cy="153575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38100" cmpd="dbl">
            <a:solidFill>
              <a:srgbClr val="FFFF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 smtClean="0">
                <a:solidFill>
                  <a:schemeClr val="tx1"/>
                </a:solidFill>
                <a:effectLst/>
              </a:rPr>
              <a:t>Б. Полностью отказывается от пищи.</a:t>
            </a:r>
            <a:endParaRPr lang="ru-RU" sz="36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59494" y="7488584"/>
            <a:ext cx="9335912" cy="153575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38100" cmpd="dbl">
            <a:solidFill>
              <a:srgbClr val="FFFF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 smtClean="0">
                <a:solidFill>
                  <a:schemeClr val="tx1"/>
                </a:solidFill>
                <a:effectLst/>
              </a:rPr>
              <a:t>В. Старательно точит свои зубки о любые твёрдые предметы.</a:t>
            </a:r>
            <a:endParaRPr lang="ru-RU" sz="3600" b="1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260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5" t="41" r="1975" b="2142"/>
          <a:stretch/>
        </p:blipFill>
        <p:spPr bwMode="auto">
          <a:xfrm>
            <a:off x="4217" y="4217"/>
            <a:ext cx="10076408" cy="10076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30894" y="6768504"/>
            <a:ext cx="9389938" cy="3096344"/>
          </a:xfrm>
          <a:prstGeom prst="roundRect">
            <a:avLst/>
          </a:prstGeom>
          <a:solidFill>
            <a:schemeClr val="bg1">
              <a:alpha val="50000"/>
            </a:schemeClr>
          </a:solidFill>
          <a:ln w="28575" cmpd="dbl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>
                  <a:glow rad="101600">
                    <a:schemeClr val="bg1"/>
                  </a:glow>
                </a:effectLst>
              </a:rPr>
              <a:t>Правильный ответ А:</a:t>
            </a:r>
          </a:p>
          <a:p>
            <a:r>
              <a:rPr lang="ru-RU" sz="3600" b="1" dirty="0" smtClean="0">
                <a:solidFill>
                  <a:srgbClr val="002060"/>
                </a:solidFill>
                <a:effectLst>
                  <a:glow rad="101600">
                    <a:schemeClr val="bg1"/>
                  </a:glow>
                </a:effectLst>
              </a:rPr>
              <a:t>Хомяки, находясь в стрессовой ситуации, едят гораздо больше, чем их «расслабленные» сородичи, так что быстро толстеют.</a:t>
            </a:r>
            <a:endParaRPr lang="ru-RU" sz="3600" b="1" dirty="0">
              <a:solidFill>
                <a:srgbClr val="002060"/>
              </a:solidFill>
              <a:effectLst>
                <a:glow rad="101600">
                  <a:schemeClr val="bg1"/>
                </a:glo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2" y="359792"/>
            <a:ext cx="2554287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 bwMode="auto">
          <a:xfrm>
            <a:off x="5328344" y="535706"/>
            <a:ext cx="4027686" cy="40276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808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4" r="11250"/>
          <a:stretch/>
        </p:blipFill>
        <p:spPr bwMode="auto">
          <a:xfrm>
            <a:off x="0" y="-2"/>
            <a:ext cx="10080625" cy="1008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024088" y="791840"/>
            <a:ext cx="6840760" cy="1800200"/>
          </a:xfrm>
          <a:prstGeom prst="roundRect">
            <a:avLst/>
          </a:prstGeom>
          <a:solidFill>
            <a:schemeClr val="bg1">
              <a:alpha val="50000"/>
            </a:schemeClr>
          </a:solidFill>
          <a:ln w="28575" cmpd="dbl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800" b="1" dirty="0" smtClean="0">
                <a:solidFill>
                  <a:srgbClr val="002060"/>
                </a:solidFill>
                <a:effectLst>
                  <a:glow rad="101600">
                    <a:schemeClr val="bg1"/>
                  </a:glow>
                </a:effectLst>
              </a:rPr>
              <a:t>У больших афалин есть одна особенность, присуща только им и нам, людям. Какая?</a:t>
            </a:r>
            <a:endParaRPr lang="ru-RU" sz="3800" b="1" dirty="0">
              <a:solidFill>
                <a:srgbClr val="002060"/>
              </a:solidFill>
              <a:effectLst>
                <a:glow rad="101600">
                  <a:schemeClr val="bg1"/>
                </a:glo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2" y="359792"/>
            <a:ext cx="2554287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359792" y="3744168"/>
            <a:ext cx="9335912" cy="153575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38100" cmpd="dbl">
            <a:solidFill>
              <a:srgbClr val="FFFF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 smtClean="0">
                <a:solidFill>
                  <a:schemeClr val="tx1"/>
                </a:solidFill>
                <a:effectLst/>
              </a:rPr>
              <a:t>А. Афалины изобрели собственный </a:t>
            </a:r>
            <a:r>
              <a:rPr lang="ru-RU" sz="3600" b="1" dirty="0" err="1" smtClean="0">
                <a:solidFill>
                  <a:schemeClr val="tx1"/>
                </a:solidFill>
                <a:effectLst/>
              </a:rPr>
              <a:t>фасфуд</a:t>
            </a:r>
            <a:r>
              <a:rPr lang="ru-RU" sz="3600" b="1" dirty="0" smtClean="0">
                <a:solidFill>
                  <a:schemeClr val="tx1"/>
                </a:solidFill>
                <a:effectLst/>
              </a:rPr>
              <a:t> из водорослей и морской соли.</a:t>
            </a:r>
            <a:endParaRPr lang="ru-RU" sz="36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9792" y="5616376"/>
            <a:ext cx="9335912" cy="153575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38100" cmpd="dbl">
            <a:solidFill>
              <a:srgbClr val="FFFF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 smtClean="0">
                <a:solidFill>
                  <a:schemeClr val="tx1"/>
                </a:solidFill>
                <a:effectLst/>
              </a:rPr>
              <a:t>Б. Афалины обращаются друг к другу по имени.</a:t>
            </a:r>
            <a:endParaRPr lang="ru-RU" sz="36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59494" y="7488584"/>
            <a:ext cx="9335912" cy="153575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38100" cmpd="dbl">
            <a:solidFill>
              <a:srgbClr val="FFFF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 smtClean="0">
                <a:solidFill>
                  <a:schemeClr val="tx1"/>
                </a:solidFill>
                <a:effectLst/>
              </a:rPr>
              <a:t>В. Афалины носят одежду, когда им холодно.</a:t>
            </a:r>
            <a:endParaRPr lang="ru-RU" sz="3600" b="1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7114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3906</TotalTime>
  <Words>401</Words>
  <Application>Microsoft Office PowerPoint</Application>
  <PresentationFormat>Произвольный</PresentationFormat>
  <Paragraphs>30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Bibl-Det2</dc:creator>
  <cp:lastModifiedBy>Bibl-Det2</cp:lastModifiedBy>
  <cp:revision>233</cp:revision>
  <dcterms:created xsi:type="dcterms:W3CDTF">2022-07-14T13:41:09Z</dcterms:created>
  <dcterms:modified xsi:type="dcterms:W3CDTF">2025-09-12T09:58:34Z</dcterms:modified>
</cp:coreProperties>
</file>